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5" r:id="rId5"/>
    <p:sldId id="266" r:id="rId6"/>
    <p:sldId id="259" r:id="rId7"/>
    <p:sldId id="261" r:id="rId8"/>
    <p:sldId id="260" r:id="rId9"/>
    <p:sldId id="262" r:id="rId10"/>
    <p:sldId id="263" r:id="rId11"/>
    <p:sldId id="264" r:id="rId12"/>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114" d="100"/>
          <a:sy n="114" d="100"/>
        </p:scale>
        <p:origin x="30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BBA0827-3915-4547-B76C-EB9952069111}" type="datetimeFigureOut">
              <a:rPr lang="es-MX" smtClean="0"/>
              <a:t>19/04/2022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1747217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BA0827-3915-4547-B76C-EB9952069111}" type="datetimeFigureOut">
              <a:rPr lang="es-MX" smtClean="0"/>
              <a:t>19/04/2022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1651409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BA0827-3915-4547-B76C-EB9952069111}" type="datetimeFigureOut">
              <a:rPr lang="es-MX" smtClean="0"/>
              <a:t>19/04/2022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74B6F2-5F01-47AD-A38D-3CCA01987F43}"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35854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BA0827-3915-4547-B76C-EB9952069111}" type="datetimeFigureOut">
              <a:rPr lang="es-MX" smtClean="0"/>
              <a:t>19/04/2022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2189198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BA0827-3915-4547-B76C-EB9952069111}" type="datetimeFigureOut">
              <a:rPr lang="es-MX" smtClean="0"/>
              <a:t>19/04/2022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74B6F2-5F01-47AD-A38D-3CCA01987F43}"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201858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BA0827-3915-4547-B76C-EB9952069111}" type="datetimeFigureOut">
              <a:rPr lang="es-MX" smtClean="0"/>
              <a:t>19/04/2022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3196886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BBA0827-3915-4547-B76C-EB9952069111}" type="datetimeFigureOut">
              <a:rPr lang="es-MX" smtClean="0"/>
              <a:t>19/04/2022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2179354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BBA0827-3915-4547-B76C-EB9952069111}" type="datetimeFigureOut">
              <a:rPr lang="es-MX" smtClean="0"/>
              <a:t>19/04/2022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173012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BBA0827-3915-4547-B76C-EB9952069111}" type="datetimeFigureOut">
              <a:rPr lang="es-MX" smtClean="0"/>
              <a:t>19/04/2022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3687866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BA0827-3915-4547-B76C-EB9952069111}" type="datetimeFigureOut">
              <a:rPr lang="es-MX" smtClean="0"/>
              <a:t>19/04/2022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35572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BBA0827-3915-4547-B76C-EB9952069111}" type="datetimeFigureOut">
              <a:rPr lang="es-MX" smtClean="0"/>
              <a:t>19/04/2022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157348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BBA0827-3915-4547-B76C-EB9952069111}" type="datetimeFigureOut">
              <a:rPr lang="es-MX" smtClean="0"/>
              <a:t>19/04/2022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3893658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BBA0827-3915-4547-B76C-EB9952069111}" type="datetimeFigureOut">
              <a:rPr lang="es-MX" smtClean="0"/>
              <a:t>19/04/2022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2082884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BA0827-3915-4547-B76C-EB9952069111}" type="datetimeFigureOut">
              <a:rPr lang="es-MX" smtClean="0"/>
              <a:t>19/04/2022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462939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BBA0827-3915-4547-B76C-EB9952069111}" type="datetimeFigureOut">
              <a:rPr lang="es-MX" smtClean="0"/>
              <a:t>19/04/2022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488407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BBA0827-3915-4547-B76C-EB9952069111}" type="datetimeFigureOut">
              <a:rPr lang="es-MX" smtClean="0"/>
              <a:t>19/04/2022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174B6F2-5F01-47AD-A38D-3CCA01987F43}" type="slidenum">
              <a:rPr lang="es-MX" smtClean="0"/>
              <a:t>‹Nº›</a:t>
            </a:fld>
            <a:endParaRPr lang="es-MX"/>
          </a:p>
        </p:txBody>
      </p:sp>
    </p:spTree>
    <p:extLst>
      <p:ext uri="{BB962C8B-B14F-4D97-AF65-F5344CB8AC3E}">
        <p14:creationId xmlns:p14="http://schemas.microsoft.com/office/powerpoint/2010/main" val="363449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BBA0827-3915-4547-B76C-EB9952069111}" type="datetimeFigureOut">
              <a:rPr lang="es-MX" smtClean="0"/>
              <a:t>19/04/2022</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174B6F2-5F01-47AD-A38D-3CCA01987F43}" type="slidenum">
              <a:rPr lang="es-MX" smtClean="0"/>
              <a:t>‹Nº›</a:t>
            </a:fld>
            <a:endParaRPr lang="es-MX"/>
          </a:p>
        </p:txBody>
      </p:sp>
    </p:spTree>
    <p:extLst>
      <p:ext uri="{BB962C8B-B14F-4D97-AF65-F5344CB8AC3E}">
        <p14:creationId xmlns:p14="http://schemas.microsoft.com/office/powerpoint/2010/main" val="68537275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clara.tjamorelos.online/login" TargetMode="External"/><Relationship Id="rId1" Type="http://schemas.openxmlformats.org/officeDocument/2006/relationships/slideLayout" Target="../slideLayouts/slideLayout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455F7C-969E-4299-8822-D735E9D331A0}"/>
              </a:ext>
            </a:extLst>
          </p:cNvPr>
          <p:cNvSpPr>
            <a:spLocks noGrp="1"/>
          </p:cNvSpPr>
          <p:nvPr>
            <p:ph type="ctrTitle"/>
          </p:nvPr>
        </p:nvSpPr>
        <p:spPr/>
        <p:txBody>
          <a:bodyPr/>
          <a:lstStyle/>
          <a:p>
            <a:pPr algn="ctr"/>
            <a:r>
              <a:rPr lang="es-ES" dirty="0"/>
              <a:t>DECLARACIÓN DE SITUACIÓN PATRIMONIAL Y DE INTERESES 2022</a:t>
            </a:r>
            <a:endParaRPr lang="es-MX" dirty="0"/>
          </a:p>
        </p:txBody>
      </p:sp>
      <p:sp>
        <p:nvSpPr>
          <p:cNvPr id="3" name="Subtítulo 2">
            <a:extLst>
              <a:ext uri="{FF2B5EF4-FFF2-40B4-BE49-F238E27FC236}">
                <a16:creationId xmlns:a16="http://schemas.microsoft.com/office/drawing/2014/main" id="{9FC0C390-EA76-4A58-9E85-CEE536555C47}"/>
              </a:ext>
            </a:extLst>
          </p:cNvPr>
          <p:cNvSpPr>
            <a:spLocks noGrp="1"/>
          </p:cNvSpPr>
          <p:nvPr>
            <p:ph type="subTitle" idx="1"/>
          </p:nvPr>
        </p:nvSpPr>
        <p:spPr/>
        <p:txBody>
          <a:bodyPr>
            <a:normAutofit lnSpcReduction="10000"/>
          </a:bodyPr>
          <a:lstStyle/>
          <a:p>
            <a:pPr algn="just"/>
            <a:r>
              <a:rPr lang="es-MX" dirty="0">
                <a:solidFill>
                  <a:schemeClr val="tx1">
                    <a:lumMod val="50000"/>
                  </a:schemeClr>
                </a:solidFill>
              </a:rPr>
              <a:t>Todas las personas servidoras públicas del Tribunal de Justicia Administrativa del Estado de Morelos deberán presentar en el mes de mayo su declaración de modificación de situación patrimonial y de intereses </a:t>
            </a:r>
          </a:p>
        </p:txBody>
      </p:sp>
      <p:sp>
        <p:nvSpPr>
          <p:cNvPr id="4" name="Subtítulo 2">
            <a:extLst>
              <a:ext uri="{FF2B5EF4-FFF2-40B4-BE49-F238E27FC236}">
                <a16:creationId xmlns:a16="http://schemas.microsoft.com/office/drawing/2014/main" id="{D94655BA-44FB-4746-ACA3-2068C6829A10}"/>
              </a:ext>
            </a:extLst>
          </p:cNvPr>
          <p:cNvSpPr txBox="1">
            <a:spLocks/>
          </p:cNvSpPr>
          <p:nvPr/>
        </p:nvSpPr>
        <p:spPr>
          <a:xfrm>
            <a:off x="1507067" y="5377692"/>
            <a:ext cx="7766936"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just"/>
            <a:r>
              <a:rPr lang="es-MX" b="1" dirty="0">
                <a:solidFill>
                  <a:schemeClr val="tx1"/>
                </a:solidFill>
              </a:rPr>
              <a:t>El Órgano Interno de Control del Tribunal de Justicia Administrativa del Estado de Morelos te invita a presentar la declaración patrimonial </a:t>
            </a:r>
          </a:p>
        </p:txBody>
      </p:sp>
      <p:pic>
        <p:nvPicPr>
          <p:cNvPr id="5" name="Picture 2" descr="tja morelos">
            <a:extLst>
              <a:ext uri="{FF2B5EF4-FFF2-40B4-BE49-F238E27FC236}">
                <a16:creationId xmlns:a16="http://schemas.microsoft.com/office/drawing/2014/main" id="{61F9F183-FEAB-4D83-9E16-E48E4466A9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217" y="151527"/>
            <a:ext cx="1857375" cy="98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348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3A99B4E4-ED61-497B-A69F-DC9750ED87ED}"/>
              </a:ext>
            </a:extLst>
          </p:cNvPr>
          <p:cNvSpPr>
            <a:spLocks noGrp="1"/>
          </p:cNvSpPr>
          <p:nvPr>
            <p:ph type="body" idx="1"/>
          </p:nvPr>
        </p:nvSpPr>
        <p:spPr>
          <a:xfrm>
            <a:off x="475999" y="1190668"/>
            <a:ext cx="8596668" cy="5419288"/>
          </a:xfrm>
        </p:spPr>
        <p:txBody>
          <a:bodyPr>
            <a:noAutofit/>
          </a:bodyPr>
          <a:lstStyle/>
          <a:p>
            <a:pPr algn="l"/>
            <a:endParaRPr lang="es-MX" sz="1800" b="0" i="0" u="none" strike="noStrike" baseline="0" dirty="0">
              <a:solidFill>
                <a:srgbClr val="000000"/>
              </a:solidFill>
              <a:latin typeface="Arial" panose="020B0604020202020204" pitchFamily="34" charset="0"/>
            </a:endParaRPr>
          </a:p>
          <a:p>
            <a:pPr marL="285750" marR="0" indent="-285750" algn="just">
              <a:buFont typeface="Arial" panose="020B0604020202020204" pitchFamily="34" charset="0"/>
              <a:buChar char="•"/>
            </a:pPr>
            <a:r>
              <a:rPr lang="es-MX" sz="1800" dirty="0">
                <a:solidFill>
                  <a:schemeClr val="tx1">
                    <a:lumMod val="50000"/>
                  </a:schemeClr>
                </a:solidFill>
                <a:latin typeface="Arial" panose="020B0604020202020204" pitchFamily="34" charset="0"/>
              </a:rPr>
              <a:t>Una vez registrado, se podrá comenzar una declaración. En este caso se seleccionará declaración de Modificación. La personas Servidora Pública elegirá si realiza la versión simplificada o versión completa de acuerdo al cargo que ostenta. </a:t>
            </a:r>
          </a:p>
          <a:p>
            <a:pPr marR="0" algn="just"/>
            <a:endParaRPr lang="es-MX" sz="1800" dirty="0">
              <a:solidFill>
                <a:schemeClr val="tx1"/>
              </a:solidFill>
              <a:latin typeface="Arial" panose="020B0604020202020204" pitchFamily="34" charset="0"/>
            </a:endParaRPr>
          </a:p>
          <a:p>
            <a:pPr marR="0" algn="just"/>
            <a:endParaRPr lang="es-MX" sz="1800" dirty="0">
              <a:solidFill>
                <a:schemeClr val="tx1"/>
              </a:solidFill>
              <a:latin typeface="Arial" panose="020B0604020202020204" pitchFamily="34" charset="0"/>
            </a:endParaRPr>
          </a:p>
          <a:p>
            <a:pPr marR="0" algn="just"/>
            <a:endParaRPr lang="es-MX" sz="1800" dirty="0">
              <a:solidFill>
                <a:schemeClr val="tx1"/>
              </a:solidFill>
              <a:latin typeface="Arial" panose="020B0604020202020204" pitchFamily="34" charset="0"/>
            </a:endParaRPr>
          </a:p>
          <a:p>
            <a:pPr marR="0" algn="just"/>
            <a:endParaRPr lang="es-MX" sz="1800" dirty="0">
              <a:solidFill>
                <a:schemeClr val="tx1"/>
              </a:solidFill>
              <a:latin typeface="Arial" panose="020B0604020202020204" pitchFamily="34" charset="0"/>
            </a:endParaRPr>
          </a:p>
          <a:p>
            <a:pPr marR="0" algn="just"/>
            <a:endParaRPr lang="es-MX" sz="1800" b="0" i="0" u="none" strike="noStrike" baseline="0" dirty="0">
              <a:solidFill>
                <a:schemeClr val="tx1"/>
              </a:solidFill>
              <a:latin typeface="Arial" panose="020B0604020202020204" pitchFamily="34" charset="0"/>
            </a:endParaRPr>
          </a:p>
        </p:txBody>
      </p:sp>
      <p:pic>
        <p:nvPicPr>
          <p:cNvPr id="4" name="Picture 2" descr="tja morelos">
            <a:extLst>
              <a:ext uri="{FF2B5EF4-FFF2-40B4-BE49-F238E27FC236}">
                <a16:creationId xmlns:a16="http://schemas.microsoft.com/office/drawing/2014/main" id="{6BB3F28C-506C-4673-AD9F-978EDD630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33" y="248044"/>
            <a:ext cx="1857375" cy="98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ítulo 1">
            <a:extLst>
              <a:ext uri="{FF2B5EF4-FFF2-40B4-BE49-F238E27FC236}">
                <a16:creationId xmlns:a16="http://schemas.microsoft.com/office/drawing/2014/main" id="{E2CC8F0B-3DA8-4986-BA92-F97F11B76865}"/>
              </a:ext>
            </a:extLst>
          </p:cNvPr>
          <p:cNvSpPr>
            <a:spLocks noGrp="1"/>
          </p:cNvSpPr>
          <p:nvPr>
            <p:ph type="title"/>
          </p:nvPr>
        </p:nvSpPr>
        <p:spPr>
          <a:xfrm>
            <a:off x="1809802" y="-223012"/>
            <a:ext cx="7566871" cy="1657529"/>
          </a:xfrm>
        </p:spPr>
        <p:txBody>
          <a:bodyPr/>
          <a:lstStyle/>
          <a:p>
            <a:pPr algn="ctr"/>
            <a:r>
              <a:rPr lang="es-MX" dirty="0"/>
              <a:t>Declaración de Situación Patrimonial y de intereses 2022</a:t>
            </a:r>
          </a:p>
        </p:txBody>
      </p:sp>
      <p:pic>
        <p:nvPicPr>
          <p:cNvPr id="6" name="Imagen 5">
            <a:extLst>
              <a:ext uri="{FF2B5EF4-FFF2-40B4-BE49-F238E27FC236}">
                <a16:creationId xmlns:a16="http://schemas.microsoft.com/office/drawing/2014/main" id="{0E991AF3-D2C9-4D41-B0FF-837866D4481A}"/>
              </a:ext>
            </a:extLst>
          </p:cNvPr>
          <p:cNvPicPr>
            <a:picLocks noChangeAspect="1"/>
          </p:cNvPicPr>
          <p:nvPr/>
        </p:nvPicPr>
        <p:blipFill rotWithShape="1">
          <a:blip r:embed="rId3"/>
          <a:srcRect b="17491"/>
          <a:stretch/>
        </p:blipFill>
        <p:spPr>
          <a:xfrm>
            <a:off x="863848" y="2848196"/>
            <a:ext cx="7566871" cy="3871385"/>
          </a:xfrm>
          <a:prstGeom prst="rect">
            <a:avLst/>
          </a:prstGeom>
        </p:spPr>
      </p:pic>
    </p:spTree>
    <p:extLst>
      <p:ext uri="{BB962C8B-B14F-4D97-AF65-F5344CB8AC3E}">
        <p14:creationId xmlns:p14="http://schemas.microsoft.com/office/powerpoint/2010/main" val="2031053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3A99B4E4-ED61-497B-A69F-DC9750ED87ED}"/>
              </a:ext>
            </a:extLst>
          </p:cNvPr>
          <p:cNvSpPr>
            <a:spLocks noGrp="1"/>
          </p:cNvSpPr>
          <p:nvPr>
            <p:ph type="body" idx="1"/>
          </p:nvPr>
        </p:nvSpPr>
        <p:spPr>
          <a:xfrm>
            <a:off x="696286" y="1089431"/>
            <a:ext cx="8862943" cy="5520525"/>
          </a:xfrm>
        </p:spPr>
        <p:txBody>
          <a:bodyPr>
            <a:noAutofit/>
          </a:bodyPr>
          <a:lstStyle/>
          <a:p>
            <a:pPr algn="l"/>
            <a:endParaRPr lang="es-MX" sz="1800" b="0" i="0" u="none" strike="noStrike" baseline="0" dirty="0">
              <a:solidFill>
                <a:schemeClr val="tx1">
                  <a:lumMod val="50000"/>
                </a:schemeClr>
              </a:solidFill>
              <a:latin typeface="Arial" panose="020B0604020202020204" pitchFamily="34" charset="0"/>
            </a:endParaRPr>
          </a:p>
          <a:p>
            <a:pPr marL="285750" marR="0" indent="-285750" algn="just">
              <a:buFont typeface="Arial" panose="020B0604020202020204" pitchFamily="34" charset="0"/>
              <a:buChar char="•"/>
            </a:pPr>
            <a:r>
              <a:rPr lang="es-MX" sz="1800" dirty="0">
                <a:solidFill>
                  <a:schemeClr val="tx1">
                    <a:lumMod val="50000"/>
                  </a:schemeClr>
                </a:solidFill>
                <a:latin typeface="Arial" panose="020B0604020202020204" pitchFamily="34" charset="0"/>
              </a:rPr>
              <a:t>Una vez llenado terminada el registro de la declaración patrimonial se dará clic en finalizar declaración, y se desplegará una pantalla donde se presenta la declaración patrimonial versión preliminar para revisión.</a:t>
            </a:r>
          </a:p>
          <a:p>
            <a:pPr marL="285750" marR="0" indent="-285750" algn="just">
              <a:buFont typeface="Arial" panose="020B0604020202020204" pitchFamily="34" charset="0"/>
              <a:buChar char="•"/>
            </a:pPr>
            <a:r>
              <a:rPr lang="es-ES" sz="1800" dirty="0">
                <a:solidFill>
                  <a:schemeClr val="tx1">
                    <a:lumMod val="50000"/>
                  </a:schemeClr>
                </a:solidFill>
                <a:latin typeface="Arial" panose="020B0604020202020204" pitchFamily="34" charset="0"/>
              </a:rPr>
              <a:t>Cualquier ajuste u observación a la información contenida en la declaración de situación patrimonial, deberá aplicar antes de firmar la declaración, ya que una vez transmitida la declaración no podrá realizarse corrección o aclaración.</a:t>
            </a:r>
          </a:p>
          <a:p>
            <a:pPr marL="285750" indent="-285750" algn="just">
              <a:buFont typeface="Arial" panose="020B0604020202020204" pitchFamily="34" charset="0"/>
              <a:buChar char="•"/>
            </a:pPr>
            <a:r>
              <a:rPr lang="es-ES" sz="1800" dirty="0">
                <a:solidFill>
                  <a:schemeClr val="tx1">
                    <a:lumMod val="50000"/>
                  </a:schemeClr>
                </a:solidFill>
                <a:latin typeface="Arial" panose="020B0604020202020204" pitchFamily="34" charset="0"/>
              </a:rPr>
              <a:t>Una vez firmada la Declaración, </a:t>
            </a:r>
            <a:r>
              <a:rPr lang="es-MX" sz="1800" dirty="0">
                <a:solidFill>
                  <a:schemeClr val="tx1">
                    <a:lumMod val="50000"/>
                  </a:schemeClr>
                </a:solidFill>
                <a:effectLst/>
                <a:latin typeface="Arial" panose="020B0604020202020204" pitchFamily="34" charset="0"/>
                <a:ea typeface="Calibri" panose="020F0502020204030204" pitchFamily="34" charset="0"/>
              </a:rPr>
              <a:t>se presentará la versión PDF de la Declaración con el acuse de recibo de la misma, que contendrá el ID de la declaración realizada. Pudiendo imprimir el acuse de recepción. </a:t>
            </a:r>
          </a:p>
          <a:p>
            <a:pPr marL="742950" lvl="1" indent="-285750" algn="just">
              <a:buFont typeface="Arial" panose="020B0604020202020204" pitchFamily="34" charset="0"/>
              <a:buChar char="•"/>
            </a:pPr>
            <a:r>
              <a:rPr lang="es-ES" sz="1600" dirty="0">
                <a:solidFill>
                  <a:schemeClr val="tx1">
                    <a:lumMod val="50000"/>
                  </a:schemeClr>
                </a:solidFill>
                <a:latin typeface="Arial" panose="020B0604020202020204" pitchFamily="34" charset="0"/>
                <a:ea typeface="Calibri" panose="020F0502020204030204" pitchFamily="34" charset="0"/>
              </a:rPr>
              <a:t>De ser necesario aclarar alguna duda de manera personal se hará en las oficinas del Órgano Interno de Control, ubicadas en calle </a:t>
            </a:r>
            <a:r>
              <a:rPr lang="es-ES" sz="1600" dirty="0" err="1">
                <a:solidFill>
                  <a:schemeClr val="tx1">
                    <a:lumMod val="50000"/>
                  </a:schemeClr>
                </a:solidFill>
                <a:latin typeface="Arial" panose="020B0604020202020204" pitchFamily="34" charset="0"/>
                <a:ea typeface="Calibri" panose="020F0502020204030204" pitchFamily="34" charset="0"/>
              </a:rPr>
              <a:t>Gutermberg</a:t>
            </a:r>
            <a:r>
              <a:rPr lang="es-ES" sz="1600" dirty="0">
                <a:solidFill>
                  <a:schemeClr val="tx1">
                    <a:lumMod val="50000"/>
                  </a:schemeClr>
                </a:solidFill>
                <a:latin typeface="Arial" panose="020B0604020202020204" pitchFamily="34" charset="0"/>
                <a:ea typeface="Calibri" panose="020F0502020204030204" pitchFamily="34" charset="0"/>
              </a:rPr>
              <a:t>, número tres, suite doscientos nueve, colonia centro en Cuernavaca, Morelos. C. P. 62000 o vía telefónica al número 7773128625, teniendo a la vista la documentación correspondiente.</a:t>
            </a:r>
            <a:endParaRPr lang="es-MX" sz="1600" dirty="0">
              <a:solidFill>
                <a:schemeClr val="tx1">
                  <a:lumMod val="50000"/>
                </a:schemeClr>
              </a:solidFill>
              <a:latin typeface="Arial" panose="020B0604020202020204" pitchFamily="34" charset="0"/>
              <a:ea typeface="Calibri" panose="020F0502020204030204" pitchFamily="34" charset="0"/>
            </a:endParaRPr>
          </a:p>
          <a:p>
            <a:pPr algn="ctr"/>
            <a:r>
              <a:rPr lang="es-MX" sz="1800" b="1" dirty="0">
                <a:solidFill>
                  <a:schemeClr val="tx1">
                    <a:lumMod val="75000"/>
                  </a:schemeClr>
                </a:solidFill>
                <a:latin typeface="Arial" panose="020B0604020202020204" pitchFamily="34" charset="0"/>
                <a:ea typeface="Calibri" panose="020F0502020204030204" pitchFamily="34" charset="0"/>
              </a:rPr>
              <a:t>!GRACIAS POR CUMPLIR¡</a:t>
            </a:r>
          </a:p>
          <a:p>
            <a:pPr algn="ctr"/>
            <a:r>
              <a:rPr lang="es-MX" sz="1800" b="1" dirty="0">
                <a:solidFill>
                  <a:schemeClr val="tx1">
                    <a:lumMod val="75000"/>
                  </a:schemeClr>
                </a:solidFill>
                <a:effectLst/>
                <a:latin typeface="Arial" panose="020B0604020202020204" pitchFamily="34" charset="0"/>
                <a:ea typeface="Calibri" panose="020F0502020204030204" pitchFamily="34" charset="0"/>
              </a:rPr>
              <a:t>ÓRGANO INTERNO DE CONTROL</a:t>
            </a:r>
          </a:p>
          <a:p>
            <a:pPr marL="285750" marR="0" indent="-285750" algn="just">
              <a:buFont typeface="Arial" panose="020B0604020202020204" pitchFamily="34" charset="0"/>
              <a:buChar char="•"/>
            </a:pPr>
            <a:endParaRPr lang="es-MX" sz="1800" b="1" dirty="0">
              <a:solidFill>
                <a:schemeClr val="tx1">
                  <a:lumMod val="75000"/>
                </a:schemeClr>
              </a:solidFill>
              <a:latin typeface="Arial" panose="020B0604020202020204" pitchFamily="34" charset="0"/>
            </a:endParaRPr>
          </a:p>
          <a:p>
            <a:pPr marR="0" algn="just"/>
            <a:endParaRPr lang="es-MX" sz="1800" dirty="0">
              <a:solidFill>
                <a:schemeClr val="tx1"/>
              </a:solidFill>
              <a:latin typeface="Arial" panose="020B0604020202020204" pitchFamily="34" charset="0"/>
            </a:endParaRPr>
          </a:p>
          <a:p>
            <a:pPr marR="0" algn="just"/>
            <a:endParaRPr lang="es-MX" sz="1800" b="0" i="0" u="none" strike="noStrike" baseline="0" dirty="0">
              <a:solidFill>
                <a:schemeClr val="tx1"/>
              </a:solidFill>
              <a:latin typeface="Arial" panose="020B0604020202020204" pitchFamily="34" charset="0"/>
            </a:endParaRPr>
          </a:p>
        </p:txBody>
      </p:sp>
      <p:pic>
        <p:nvPicPr>
          <p:cNvPr id="4" name="Picture 2" descr="tja morelos">
            <a:extLst>
              <a:ext uri="{FF2B5EF4-FFF2-40B4-BE49-F238E27FC236}">
                <a16:creationId xmlns:a16="http://schemas.microsoft.com/office/drawing/2014/main" id="{6BB3F28C-506C-4673-AD9F-978EDD630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33" y="248044"/>
            <a:ext cx="1857375" cy="98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ítulo 1">
            <a:extLst>
              <a:ext uri="{FF2B5EF4-FFF2-40B4-BE49-F238E27FC236}">
                <a16:creationId xmlns:a16="http://schemas.microsoft.com/office/drawing/2014/main" id="{E2CC8F0B-3DA8-4986-BA92-F97F11B76865}"/>
              </a:ext>
            </a:extLst>
          </p:cNvPr>
          <p:cNvSpPr>
            <a:spLocks noGrp="1"/>
          </p:cNvSpPr>
          <p:nvPr>
            <p:ph type="title"/>
          </p:nvPr>
        </p:nvSpPr>
        <p:spPr>
          <a:xfrm>
            <a:off x="1809802" y="-223012"/>
            <a:ext cx="7566871" cy="1657529"/>
          </a:xfrm>
        </p:spPr>
        <p:txBody>
          <a:bodyPr/>
          <a:lstStyle/>
          <a:p>
            <a:pPr algn="ctr"/>
            <a:r>
              <a:rPr lang="es-MX" dirty="0"/>
              <a:t>Declaración de Situación Patrimonial y de intereses 2022</a:t>
            </a:r>
          </a:p>
        </p:txBody>
      </p:sp>
    </p:spTree>
    <p:extLst>
      <p:ext uri="{BB962C8B-B14F-4D97-AF65-F5344CB8AC3E}">
        <p14:creationId xmlns:p14="http://schemas.microsoft.com/office/powerpoint/2010/main" val="150706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273AC-4BFA-4922-B84B-A2A7CA2E79BF}"/>
              </a:ext>
            </a:extLst>
          </p:cNvPr>
          <p:cNvSpPr>
            <a:spLocks noGrp="1"/>
          </p:cNvSpPr>
          <p:nvPr>
            <p:ph type="title"/>
          </p:nvPr>
        </p:nvSpPr>
        <p:spPr/>
        <p:txBody>
          <a:bodyPr/>
          <a:lstStyle/>
          <a:p>
            <a:r>
              <a:rPr lang="es-MX" dirty="0"/>
              <a:t>Del 1 al 31 de mayo, debemos presentar nuestra declaración patrimonial y de </a:t>
            </a:r>
            <a:r>
              <a:rPr lang="es-MX"/>
              <a:t>intereses 2021</a:t>
            </a:r>
            <a:endParaRPr lang="es-MX" dirty="0"/>
          </a:p>
        </p:txBody>
      </p:sp>
      <p:sp>
        <p:nvSpPr>
          <p:cNvPr id="4" name="Marcador de texto 3">
            <a:extLst>
              <a:ext uri="{FF2B5EF4-FFF2-40B4-BE49-F238E27FC236}">
                <a16:creationId xmlns:a16="http://schemas.microsoft.com/office/drawing/2014/main" id="{8209ED88-AE90-4667-A0B5-0CF92885782F}"/>
              </a:ext>
            </a:extLst>
          </p:cNvPr>
          <p:cNvSpPr>
            <a:spLocks noGrp="1"/>
          </p:cNvSpPr>
          <p:nvPr>
            <p:ph type="body" sz="half" idx="2"/>
          </p:nvPr>
        </p:nvSpPr>
        <p:spPr/>
        <p:txBody>
          <a:bodyPr/>
          <a:lstStyle/>
          <a:p>
            <a:pPr algn="just"/>
            <a:r>
              <a:rPr lang="es-MX" dirty="0">
                <a:solidFill>
                  <a:schemeClr val="tx1">
                    <a:lumMod val="50000"/>
                  </a:schemeClr>
                </a:solidFill>
              </a:rPr>
              <a:t>Como personas servidoras públicas del Tribunal de Justicia Administrativa del Estado de Morelos es nuestra obligación cumplir en tiempo y forma con esta obligación. </a:t>
            </a:r>
          </a:p>
        </p:txBody>
      </p:sp>
      <p:pic>
        <p:nvPicPr>
          <p:cNvPr id="5" name="Marcador de contenido 4">
            <a:extLst>
              <a:ext uri="{FF2B5EF4-FFF2-40B4-BE49-F238E27FC236}">
                <a16:creationId xmlns:a16="http://schemas.microsoft.com/office/drawing/2014/main" id="{92441B99-1B39-461F-A6AD-CF84C8807819}"/>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19956" y="897622"/>
            <a:ext cx="3347207" cy="4060272"/>
          </a:xfrm>
          <a:prstGeom prst="rect">
            <a:avLst/>
          </a:prstGeom>
          <a:noFill/>
          <a:ln>
            <a:noFill/>
          </a:ln>
        </p:spPr>
      </p:pic>
      <p:sp>
        <p:nvSpPr>
          <p:cNvPr id="6" name="Marcador de texto 3">
            <a:extLst>
              <a:ext uri="{FF2B5EF4-FFF2-40B4-BE49-F238E27FC236}">
                <a16:creationId xmlns:a16="http://schemas.microsoft.com/office/drawing/2014/main" id="{2DC03736-B981-4714-9B24-02E3337A1BC9}"/>
              </a:ext>
            </a:extLst>
          </p:cNvPr>
          <p:cNvSpPr txBox="1">
            <a:spLocks/>
          </p:cNvSpPr>
          <p:nvPr/>
        </p:nvSpPr>
        <p:spPr>
          <a:xfrm>
            <a:off x="5266295" y="4949505"/>
            <a:ext cx="3854528" cy="2584449"/>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pPr algn="ctr"/>
            <a:r>
              <a:rPr lang="es-MX" dirty="0"/>
              <a:t>! En Mayo 2022 Todos Declaramos!</a:t>
            </a:r>
          </a:p>
        </p:txBody>
      </p:sp>
      <p:pic>
        <p:nvPicPr>
          <p:cNvPr id="1026" name="Picture 2" descr="tja morelos">
            <a:extLst>
              <a:ext uri="{FF2B5EF4-FFF2-40B4-BE49-F238E27FC236}">
                <a16:creationId xmlns:a16="http://schemas.microsoft.com/office/drawing/2014/main" id="{1280D8CF-06E9-4C2B-AC3A-3ACCD31AF9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334" y="239655"/>
            <a:ext cx="1857375" cy="98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6107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E56EC2-3F8E-487D-8CED-9348D89C0ABB}"/>
              </a:ext>
            </a:extLst>
          </p:cNvPr>
          <p:cNvSpPr>
            <a:spLocks noGrp="1"/>
          </p:cNvSpPr>
          <p:nvPr>
            <p:ph type="title"/>
          </p:nvPr>
        </p:nvSpPr>
        <p:spPr>
          <a:xfrm>
            <a:off x="853504" y="595230"/>
            <a:ext cx="8596668" cy="1826581"/>
          </a:xfrm>
        </p:spPr>
        <p:txBody>
          <a:bodyPr/>
          <a:lstStyle/>
          <a:p>
            <a:pPr algn="ctr"/>
            <a:r>
              <a:rPr lang="es-MX" dirty="0"/>
              <a:t>Declaración de Situación Patrimonial y de intereses 2022</a:t>
            </a:r>
          </a:p>
        </p:txBody>
      </p:sp>
      <p:sp>
        <p:nvSpPr>
          <p:cNvPr id="3" name="Marcador de texto 2">
            <a:extLst>
              <a:ext uri="{FF2B5EF4-FFF2-40B4-BE49-F238E27FC236}">
                <a16:creationId xmlns:a16="http://schemas.microsoft.com/office/drawing/2014/main" id="{3A99B4E4-ED61-497B-A69F-DC9750ED87ED}"/>
              </a:ext>
            </a:extLst>
          </p:cNvPr>
          <p:cNvSpPr>
            <a:spLocks noGrp="1"/>
          </p:cNvSpPr>
          <p:nvPr>
            <p:ph type="body" idx="1"/>
          </p:nvPr>
        </p:nvSpPr>
        <p:spPr>
          <a:xfrm>
            <a:off x="677335" y="2421811"/>
            <a:ext cx="8596668" cy="3433705"/>
          </a:xfrm>
        </p:spPr>
        <p:txBody>
          <a:bodyPr>
            <a:noAutofit/>
          </a:bodyPr>
          <a:lstStyle/>
          <a:p>
            <a:pPr algn="just"/>
            <a:r>
              <a:rPr lang="es-MX" sz="1600" dirty="0">
                <a:solidFill>
                  <a:schemeClr val="tx1">
                    <a:lumMod val="50000"/>
                  </a:schemeClr>
                </a:solidFill>
              </a:rPr>
              <a:t>El artículo 34 de la Ley de Responsabilidades Administrativas para el Estado de Morelos, </a:t>
            </a:r>
            <a:r>
              <a:rPr lang="es-MX" sz="1600" dirty="0">
                <a:solidFill>
                  <a:schemeClr val="tx1">
                    <a:lumMod val="50000"/>
                  </a:schemeClr>
                </a:solidFill>
                <a:effectLst/>
                <a:latin typeface="Arial" panose="020B0604020202020204" pitchFamily="34" charset="0"/>
                <a:ea typeface="Calibri" panose="020F0502020204030204" pitchFamily="34" charset="0"/>
                <a:cs typeface="Times New Roman" panose="02020603050405020304" pitchFamily="18" charset="0"/>
              </a:rPr>
              <a:t>establece que  están obligados a presentar las declaraciones de situación patrimonial y de intereses, bajo protesta de decir verdad y ante la Secretaría o su respectivo Órgano interno de control, todos los Servidores Públicos. Asimismo, deberán presentar su declaración fiscal anual. </a:t>
            </a:r>
          </a:p>
          <a:p>
            <a:pPr marL="742950" lvl="1" indent="-285750" algn="just">
              <a:buFont typeface="Arial" panose="020B0604020202020204" pitchFamily="34" charset="0"/>
              <a:buChar char="•"/>
            </a:pPr>
            <a:r>
              <a:rPr lang="es-MX" sz="1400" dirty="0">
                <a:solidFill>
                  <a:schemeClr val="tx1">
                    <a:lumMod val="50000"/>
                  </a:schemeClr>
                </a:solidFill>
                <a:latin typeface="Arial" panose="020B0604020202020204" pitchFamily="34" charset="0"/>
                <a:cs typeface="Times New Roman" panose="02020603050405020304" pitchFamily="18" charset="0"/>
              </a:rPr>
              <a:t>El artículo 35, fracción II, de la Ley de Responsabilidades Administrativas para el Estado de Morelos, establece que la declaración de situación patrimonial en su modalidad de modificación  deberá presentarse durante el mes de mayo.</a:t>
            </a:r>
          </a:p>
          <a:p>
            <a:pPr marL="742950" lvl="1" indent="-285750" algn="just">
              <a:buFont typeface="Arial" panose="020B0604020202020204" pitchFamily="34" charset="0"/>
              <a:buChar char="•"/>
            </a:pPr>
            <a:r>
              <a:rPr lang="es-MX" sz="1400" dirty="0">
                <a:solidFill>
                  <a:schemeClr val="tx1">
                    <a:lumMod val="50000"/>
                  </a:schemeClr>
                </a:solidFill>
                <a:latin typeface="Arial" panose="020B0604020202020204" pitchFamily="34" charset="0"/>
                <a:cs typeface="Times New Roman" panose="02020603050405020304" pitchFamily="18" charset="0"/>
              </a:rPr>
              <a:t>Todas las personas Servidoras Públicas están obligadas a presentar su declaración de Situación Patrimonial en los términos señalados en los artículos 34, 35, 36, 37, 38, 39 y 40 de la Ley de Responsabilidades Administrativas para el Estado de Morelos. </a:t>
            </a:r>
            <a:endParaRPr lang="es-MX" sz="1400" dirty="0">
              <a:solidFill>
                <a:schemeClr val="tx1">
                  <a:lumMod val="50000"/>
                </a:schemeClr>
              </a:solidFill>
            </a:endParaRPr>
          </a:p>
        </p:txBody>
      </p:sp>
      <p:pic>
        <p:nvPicPr>
          <p:cNvPr id="4" name="Picture 2" descr="tja morelos">
            <a:extLst>
              <a:ext uri="{FF2B5EF4-FFF2-40B4-BE49-F238E27FC236}">
                <a16:creationId xmlns:a16="http://schemas.microsoft.com/office/drawing/2014/main" id="{6BB3F28C-506C-4673-AD9F-978EDD630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5" y="189321"/>
            <a:ext cx="1857375" cy="98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95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E56EC2-3F8E-487D-8CED-9348D89C0ABB}"/>
              </a:ext>
            </a:extLst>
          </p:cNvPr>
          <p:cNvSpPr>
            <a:spLocks noGrp="1"/>
          </p:cNvSpPr>
          <p:nvPr>
            <p:ph type="title"/>
          </p:nvPr>
        </p:nvSpPr>
        <p:spPr>
          <a:xfrm>
            <a:off x="853504" y="595230"/>
            <a:ext cx="8596668" cy="1826581"/>
          </a:xfrm>
        </p:spPr>
        <p:txBody>
          <a:bodyPr/>
          <a:lstStyle/>
          <a:p>
            <a:pPr algn="ctr"/>
            <a:r>
              <a:rPr lang="es-MX" dirty="0"/>
              <a:t>Declaración de Situación Patrimonial y de intereses 2022</a:t>
            </a:r>
          </a:p>
        </p:txBody>
      </p:sp>
      <p:sp>
        <p:nvSpPr>
          <p:cNvPr id="3" name="Marcador de texto 2">
            <a:extLst>
              <a:ext uri="{FF2B5EF4-FFF2-40B4-BE49-F238E27FC236}">
                <a16:creationId xmlns:a16="http://schemas.microsoft.com/office/drawing/2014/main" id="{3A99B4E4-ED61-497B-A69F-DC9750ED87ED}"/>
              </a:ext>
            </a:extLst>
          </p:cNvPr>
          <p:cNvSpPr>
            <a:spLocks noGrp="1"/>
          </p:cNvSpPr>
          <p:nvPr>
            <p:ph type="body" idx="1"/>
          </p:nvPr>
        </p:nvSpPr>
        <p:spPr>
          <a:xfrm>
            <a:off x="677335" y="2421811"/>
            <a:ext cx="8596668" cy="4071268"/>
          </a:xfrm>
        </p:spPr>
        <p:txBody>
          <a:bodyPr>
            <a:noAutofit/>
          </a:bodyPr>
          <a:lstStyle/>
          <a:p>
            <a:pPr algn="just"/>
            <a:r>
              <a:rPr lang="es-MX" sz="1600" b="1" dirty="0">
                <a:solidFill>
                  <a:schemeClr val="tx1"/>
                </a:solidFill>
                <a:latin typeface="Arial" panose="020B0604020202020204" pitchFamily="34" charset="0"/>
                <a:ea typeface="Calibri" panose="020F0502020204030204" pitchFamily="34" charset="0"/>
                <a:cs typeface="Times New Roman" panose="02020603050405020304" pitchFamily="18" charset="0"/>
              </a:rPr>
              <a:t>¿</a:t>
            </a:r>
            <a:r>
              <a:rPr lang="es-MX" sz="16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Quiénes tienen obligación de presentar declaración Patrimonial y de intereses </a:t>
            </a:r>
          </a:p>
          <a:p>
            <a:pPr algn="just"/>
            <a:r>
              <a:rPr lang="es-MX" sz="1600" dirty="0">
                <a:solidFill>
                  <a:schemeClr val="tx1">
                    <a:lumMod val="50000"/>
                  </a:schemeClr>
                </a:solidFill>
                <a:effectLst/>
                <a:latin typeface="Arial" panose="020B0604020202020204" pitchFamily="34" charset="0"/>
                <a:ea typeface="Calibri" panose="020F0502020204030204" pitchFamily="34" charset="0"/>
                <a:cs typeface="Times New Roman" panose="02020603050405020304" pitchFamily="18" charset="0"/>
              </a:rPr>
              <a:t>     En términos del artículo 133-bis de la Constitución Política del Estado Libre y Soberano de Morelos están obligados a presentar declaración patrimonial </a:t>
            </a:r>
            <a:r>
              <a:rPr lang="es-ES" sz="1600" dirty="0">
                <a:solidFill>
                  <a:schemeClr val="tx1">
                    <a:lumMod val="50000"/>
                  </a:schemeClr>
                </a:solidFill>
                <a:effectLst/>
                <a:latin typeface="Arial" panose="020B0604020202020204" pitchFamily="34" charset="0"/>
                <a:ea typeface="Calibri" panose="020F0502020204030204" pitchFamily="34" charset="0"/>
                <a:cs typeface="Times New Roman" panose="02020603050405020304" pitchFamily="18" charset="0"/>
              </a:rPr>
              <a:t>los integrantes de los Poderes Legislativo, Ejecutivo y Judicial, los miembros de los Ayuntamientos y los integrantes y funcionarios de los organismos públicos autónomos creados por esta Constitución, así como del Tribunal Electoral del Estado de Morelos y del Tribunal de Justicia Administrativa. </a:t>
            </a:r>
            <a:endParaRPr lang="es-MX" sz="1600" dirty="0">
              <a:solidFill>
                <a:schemeClr val="tx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p>
            <a:pPr algn="just"/>
            <a:r>
              <a:rPr lang="es-MX" sz="16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¿Qué personas servidoras públicas  del Tribunal de </a:t>
            </a:r>
            <a:r>
              <a:rPr lang="es-MX" sz="1600" b="1" dirty="0">
                <a:solidFill>
                  <a:schemeClr val="tx1"/>
                </a:solidFill>
                <a:latin typeface="Arial" panose="020B0604020202020204" pitchFamily="34" charset="0"/>
                <a:ea typeface="Calibri" panose="020F0502020204030204" pitchFamily="34" charset="0"/>
                <a:cs typeface="Times New Roman" panose="02020603050405020304" pitchFamily="18" charset="0"/>
              </a:rPr>
              <a:t>Justicia Administrativa del Estado de Morelos </a:t>
            </a:r>
            <a:r>
              <a:rPr lang="es-MX" sz="16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presentarán declaración patrimonial y de intereses en su versión simplificada? </a:t>
            </a:r>
          </a:p>
          <a:p>
            <a:pPr algn="just"/>
            <a:r>
              <a:rPr lang="es-MX" sz="18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Las  personas Servidoras Públicas que ostenten el cargo de Oficial Judicial “A”, Auxiliar, Operativo “A”, Secretaria de la Secretaría General de Acuerdos, Secretaria del Departamento de Administración siempre y cuando no realicen funciones de secretario particular u homólogo y auxiliar de intendencia</a:t>
            </a:r>
            <a:endParaRPr lang="es-MX" sz="1600" b="1" dirty="0">
              <a:solidFill>
                <a:schemeClr val="tx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4" name="Picture 2" descr="tja morelos">
            <a:extLst>
              <a:ext uri="{FF2B5EF4-FFF2-40B4-BE49-F238E27FC236}">
                <a16:creationId xmlns:a16="http://schemas.microsoft.com/office/drawing/2014/main" id="{6BB3F28C-506C-4673-AD9F-978EDD630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825" y="102661"/>
            <a:ext cx="1857375" cy="98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745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E56EC2-3F8E-487D-8CED-9348D89C0ABB}"/>
              </a:ext>
            </a:extLst>
          </p:cNvPr>
          <p:cNvSpPr>
            <a:spLocks noGrp="1"/>
          </p:cNvSpPr>
          <p:nvPr>
            <p:ph type="title"/>
          </p:nvPr>
        </p:nvSpPr>
        <p:spPr>
          <a:xfrm>
            <a:off x="1797666" y="80213"/>
            <a:ext cx="8596668" cy="1320800"/>
          </a:xfrm>
        </p:spPr>
        <p:txBody>
          <a:bodyPr/>
          <a:lstStyle/>
          <a:p>
            <a:pPr algn="ctr"/>
            <a:r>
              <a:rPr lang="es-MX" dirty="0"/>
              <a:t>Declaración de Situación Patrimonial y de intereses 2022</a:t>
            </a:r>
          </a:p>
        </p:txBody>
      </p:sp>
      <p:sp>
        <p:nvSpPr>
          <p:cNvPr id="3" name="Marcador de texto 2">
            <a:extLst>
              <a:ext uri="{FF2B5EF4-FFF2-40B4-BE49-F238E27FC236}">
                <a16:creationId xmlns:a16="http://schemas.microsoft.com/office/drawing/2014/main" id="{3A99B4E4-ED61-497B-A69F-DC9750ED87ED}"/>
              </a:ext>
            </a:extLst>
          </p:cNvPr>
          <p:cNvSpPr>
            <a:spLocks noGrp="1"/>
          </p:cNvSpPr>
          <p:nvPr>
            <p:ph sz="half" idx="1"/>
          </p:nvPr>
        </p:nvSpPr>
        <p:spPr>
          <a:xfrm>
            <a:off x="610222" y="2243485"/>
            <a:ext cx="4184035" cy="4366471"/>
          </a:xfrm>
        </p:spPr>
        <p:txBody>
          <a:bodyPr>
            <a:noAutofit/>
          </a:bodyPr>
          <a:lstStyle/>
          <a:p>
            <a:pPr algn="just"/>
            <a:r>
              <a:rPr lang="es-MX" sz="1500" dirty="0">
                <a:solidFill>
                  <a:schemeClr val="tx1">
                    <a:lumMod val="50000"/>
                  </a:schemeClr>
                </a:solidFill>
                <a:latin typeface="Calibri" panose="020F0502020204030204" pitchFamily="34" charset="0"/>
                <a:ea typeface="Calibri" panose="020F0502020204030204" pitchFamily="34" charset="0"/>
                <a:cs typeface="Times New Roman" panose="02020603050405020304" pitchFamily="18" charset="0"/>
              </a:rPr>
              <a:t>L</a:t>
            </a:r>
            <a:r>
              <a:rPr lang="es-MX" sz="15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os Magistrados;</a:t>
            </a:r>
          </a:p>
          <a:p>
            <a:pPr algn="just"/>
            <a:r>
              <a:rPr lang="es-MX" sz="15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Secretaria General de Acuerdos;</a:t>
            </a:r>
          </a:p>
          <a:p>
            <a:pPr algn="just"/>
            <a:r>
              <a:rPr lang="es-MX" sz="15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Secretarios de Estudio y Cuenta;</a:t>
            </a:r>
          </a:p>
          <a:p>
            <a:pPr algn="just"/>
            <a:r>
              <a:rPr lang="es-MX" sz="15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Secretarios de Acuerdos o sus equivalentes;</a:t>
            </a:r>
          </a:p>
          <a:p>
            <a:pPr algn="just"/>
            <a:r>
              <a:rPr lang="es-MX" sz="15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Actuarios;</a:t>
            </a:r>
          </a:p>
          <a:p>
            <a:pPr algn="just"/>
            <a:r>
              <a:rPr lang="es-MX" sz="1500" dirty="0">
                <a:solidFill>
                  <a:schemeClr val="tx1">
                    <a:lumMod val="50000"/>
                  </a:schemeClr>
                </a:solidFill>
                <a:latin typeface="Calibri" panose="020F0502020204030204" pitchFamily="34" charset="0"/>
                <a:ea typeface="Calibri" panose="020F0502020204030204" pitchFamily="34" charset="0"/>
                <a:cs typeface="Times New Roman" panose="02020603050405020304" pitchFamily="18" charset="0"/>
              </a:rPr>
              <a:t>T</a:t>
            </a:r>
            <a:r>
              <a:rPr lang="es-MX" sz="15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itular del Órgano Interno de Control;</a:t>
            </a:r>
          </a:p>
          <a:p>
            <a:pPr algn="just"/>
            <a:r>
              <a:rPr lang="es-MX" sz="1500" dirty="0">
                <a:solidFill>
                  <a:schemeClr val="tx1">
                    <a:lumMod val="50000"/>
                  </a:schemeClr>
                </a:solidFill>
                <a:latin typeface="Calibri" panose="020F0502020204030204" pitchFamily="34" charset="0"/>
                <a:ea typeface="Calibri" panose="020F0502020204030204" pitchFamily="34" charset="0"/>
                <a:cs typeface="Times New Roman" panose="02020603050405020304" pitchFamily="18" charset="0"/>
              </a:rPr>
              <a:t>Director Jurídico y de Responsabilidades Administrativas; </a:t>
            </a:r>
          </a:p>
          <a:p>
            <a:pPr algn="just"/>
            <a:r>
              <a:rPr lang="es-MX" sz="1500" dirty="0">
                <a:solidFill>
                  <a:schemeClr val="tx1">
                    <a:lumMod val="50000"/>
                  </a:schemeClr>
                </a:solidFill>
                <a:latin typeface="Calibri" panose="020F0502020204030204" pitchFamily="34" charset="0"/>
                <a:ea typeface="Calibri" panose="020F0502020204030204" pitchFamily="34" charset="0"/>
                <a:cs typeface="Times New Roman" panose="02020603050405020304" pitchFamily="18" charset="0"/>
              </a:rPr>
              <a:t>Director de Supervisión y Evaluación de la Gestión Financiera;</a:t>
            </a:r>
          </a:p>
          <a:p>
            <a:pPr algn="just"/>
            <a:r>
              <a:rPr lang="es-MX" sz="1500" dirty="0">
                <a:solidFill>
                  <a:schemeClr val="tx1">
                    <a:lumMod val="50000"/>
                  </a:schemeClr>
                </a:solidFill>
                <a:latin typeface="Calibri" panose="020F0502020204030204" pitchFamily="34" charset="0"/>
                <a:ea typeface="Calibri" panose="020F0502020204030204" pitchFamily="34" charset="0"/>
                <a:cs typeface="Times New Roman" panose="02020603050405020304" pitchFamily="18" charset="0"/>
              </a:rPr>
              <a:t>Jefe del Del Departamento de Administración;</a:t>
            </a:r>
          </a:p>
          <a:p>
            <a:pPr algn="just"/>
            <a:r>
              <a:rPr lang="es-MX" sz="1500" dirty="0">
                <a:solidFill>
                  <a:schemeClr val="tx1">
                    <a:lumMod val="50000"/>
                  </a:schemeClr>
                </a:solidFill>
                <a:latin typeface="Calibri" panose="020F0502020204030204" pitchFamily="34" charset="0"/>
                <a:ea typeface="Calibri" panose="020F0502020204030204" pitchFamily="34" charset="0"/>
                <a:cs typeface="Times New Roman" panose="02020603050405020304" pitchFamily="18" charset="0"/>
              </a:rPr>
              <a:t>Coordinador del Departamento de Administración;</a:t>
            </a:r>
          </a:p>
          <a:p>
            <a:pPr algn="just"/>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Marcador de contenido 4">
            <a:extLst>
              <a:ext uri="{FF2B5EF4-FFF2-40B4-BE49-F238E27FC236}">
                <a16:creationId xmlns:a16="http://schemas.microsoft.com/office/drawing/2014/main" id="{53813C98-88A6-4583-888D-CEC717BB9629}"/>
              </a:ext>
            </a:extLst>
          </p:cNvPr>
          <p:cNvSpPr>
            <a:spLocks noGrp="1"/>
          </p:cNvSpPr>
          <p:nvPr>
            <p:ph sz="half" idx="2"/>
          </p:nvPr>
        </p:nvSpPr>
        <p:spPr>
          <a:xfrm>
            <a:off x="5089967" y="2214976"/>
            <a:ext cx="4184034" cy="4423487"/>
          </a:xfrm>
        </p:spPr>
        <p:txBody>
          <a:bodyPr>
            <a:normAutofit lnSpcReduction="10000"/>
          </a:bodyPr>
          <a:lstStyle/>
          <a:p>
            <a:pPr algn="just"/>
            <a:endParaRPr lang="es-MX"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s-MX" sz="1600" dirty="0">
                <a:solidFill>
                  <a:schemeClr val="tx1">
                    <a:lumMod val="50000"/>
                  </a:schemeClr>
                </a:solidFill>
                <a:latin typeface="Calibri" panose="020F0502020204030204" pitchFamily="34" charset="0"/>
                <a:ea typeface="Calibri" panose="020F0502020204030204" pitchFamily="34" charset="0"/>
                <a:cs typeface="Times New Roman" panose="02020603050405020304" pitchFamily="18" charset="0"/>
              </a:rPr>
              <a:t>Coordinador de la Unidad de Amparos;</a:t>
            </a:r>
          </a:p>
          <a:p>
            <a:pPr algn="just"/>
            <a:r>
              <a:rPr lang="es-MX" sz="15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Coordinador de la Unidad de análisis, seguimiento y Evaluación del desempeño Jurisdiccional,</a:t>
            </a:r>
          </a:p>
          <a:p>
            <a:pPr algn="just"/>
            <a:r>
              <a:rPr lang="es-MX" sz="15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Coordinador de la Unidad de Análisis y Seguimiento de las resoluciones emitidas por el Pleno del Tribunal de Justicia Administrativa, </a:t>
            </a:r>
          </a:p>
          <a:p>
            <a:pPr algn="just"/>
            <a:r>
              <a:rPr lang="es-MX" sz="15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Coordinador del Pleno Especializado, </a:t>
            </a:r>
          </a:p>
          <a:p>
            <a:pPr algn="just"/>
            <a:r>
              <a:rPr lang="es-MX" sz="15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Asesor Jurídico, y </a:t>
            </a:r>
          </a:p>
          <a:p>
            <a:pPr algn="just"/>
            <a:r>
              <a:rPr lang="es-MX" sz="1500" dirty="0">
                <a:solidFill>
                  <a:schemeClr val="tx1">
                    <a:lumMod val="50000"/>
                  </a:schemeClr>
                </a:solidFill>
                <a:latin typeface="Calibri" panose="020F0502020204030204" pitchFamily="34" charset="0"/>
                <a:ea typeface="Calibri" panose="020F0502020204030204" pitchFamily="34" charset="0"/>
                <a:cs typeface="Times New Roman" panose="02020603050405020304" pitchFamily="18" charset="0"/>
              </a:rPr>
              <a:t>A</a:t>
            </a:r>
            <a:r>
              <a:rPr lang="es-MX" sz="15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quellos que manejen o apliquen recursos económicos, valores y fondos propiedad del Tribunal, así como los que realicen actividades de inspección y vigilancia, y quienes intervengan en la adjudicación de pedidos y contratos</a:t>
            </a:r>
            <a:endParaRPr lang="es-MX" sz="1300" dirty="0">
              <a:solidFill>
                <a:schemeClr val="tx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p>
            <a:endParaRPr lang="es-MX" dirty="0"/>
          </a:p>
        </p:txBody>
      </p:sp>
      <p:pic>
        <p:nvPicPr>
          <p:cNvPr id="4" name="Picture 2" descr="tja morelos">
            <a:extLst>
              <a:ext uri="{FF2B5EF4-FFF2-40B4-BE49-F238E27FC236}">
                <a16:creationId xmlns:a16="http://schemas.microsoft.com/office/drawing/2014/main" id="{6BB3F28C-506C-4673-AD9F-978EDD630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213" y="107062"/>
            <a:ext cx="1857375" cy="98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Marcador de texto 2">
            <a:extLst>
              <a:ext uri="{FF2B5EF4-FFF2-40B4-BE49-F238E27FC236}">
                <a16:creationId xmlns:a16="http://schemas.microsoft.com/office/drawing/2014/main" id="{60B36730-EF04-47F0-8E42-8A062822342C}"/>
              </a:ext>
            </a:extLst>
          </p:cNvPr>
          <p:cNvSpPr txBox="1">
            <a:spLocks/>
          </p:cNvSpPr>
          <p:nvPr/>
        </p:nvSpPr>
        <p:spPr>
          <a:xfrm>
            <a:off x="1281722" y="1369488"/>
            <a:ext cx="7616491" cy="80138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s-MX" sz="1600" b="1" dirty="0">
                <a:solidFill>
                  <a:schemeClr val="tx1"/>
                </a:solidFill>
                <a:latin typeface="Arial" panose="020B0604020202020204" pitchFamily="34" charset="0"/>
                <a:ea typeface="Calibri" panose="020F0502020204030204" pitchFamily="34" charset="0"/>
                <a:cs typeface="Times New Roman" panose="02020603050405020304" pitchFamily="18" charset="0"/>
              </a:rPr>
              <a:t>¿Qué personas servidoras públicas  del Tribunal de Justicia Administrativa del estado de Morelos presentarán declaración patrimonial y de intereses en su versión completa? </a:t>
            </a:r>
          </a:p>
        </p:txBody>
      </p:sp>
    </p:spTree>
    <p:extLst>
      <p:ext uri="{BB962C8B-B14F-4D97-AF65-F5344CB8AC3E}">
        <p14:creationId xmlns:p14="http://schemas.microsoft.com/office/powerpoint/2010/main" val="3944150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E56EC2-3F8E-487D-8CED-9348D89C0ABB}"/>
              </a:ext>
            </a:extLst>
          </p:cNvPr>
          <p:cNvSpPr>
            <a:spLocks noGrp="1"/>
          </p:cNvSpPr>
          <p:nvPr>
            <p:ph type="title"/>
          </p:nvPr>
        </p:nvSpPr>
        <p:spPr>
          <a:xfrm>
            <a:off x="853504" y="595230"/>
            <a:ext cx="8596668" cy="1826581"/>
          </a:xfrm>
        </p:spPr>
        <p:txBody>
          <a:bodyPr/>
          <a:lstStyle/>
          <a:p>
            <a:pPr algn="ctr"/>
            <a:r>
              <a:rPr lang="es-MX" dirty="0"/>
              <a:t>Declaración de Situación Patrimonial y de intereses 2022</a:t>
            </a:r>
          </a:p>
        </p:txBody>
      </p:sp>
      <p:sp>
        <p:nvSpPr>
          <p:cNvPr id="3" name="Marcador de texto 2">
            <a:extLst>
              <a:ext uri="{FF2B5EF4-FFF2-40B4-BE49-F238E27FC236}">
                <a16:creationId xmlns:a16="http://schemas.microsoft.com/office/drawing/2014/main" id="{3A99B4E4-ED61-497B-A69F-DC9750ED87ED}"/>
              </a:ext>
            </a:extLst>
          </p:cNvPr>
          <p:cNvSpPr>
            <a:spLocks noGrp="1"/>
          </p:cNvSpPr>
          <p:nvPr>
            <p:ph type="body" idx="1"/>
          </p:nvPr>
        </p:nvSpPr>
        <p:spPr>
          <a:xfrm>
            <a:off x="677335" y="2421811"/>
            <a:ext cx="8596668" cy="3433705"/>
          </a:xfrm>
        </p:spPr>
        <p:txBody>
          <a:bodyPr>
            <a:noAutofit/>
          </a:bodyPr>
          <a:lstStyle/>
          <a:p>
            <a:pPr marL="742950" lvl="1" indent="-285750" algn="just">
              <a:buFont typeface="Arial" panose="020B0604020202020204" pitchFamily="34" charset="0"/>
              <a:buChar char="•"/>
            </a:pPr>
            <a:r>
              <a:rPr lang="es-MX" sz="1400" dirty="0">
                <a:solidFill>
                  <a:schemeClr val="tx1">
                    <a:lumMod val="50000"/>
                  </a:schemeClr>
                </a:solidFill>
                <a:latin typeface="Arial" panose="020B0604020202020204" pitchFamily="34" charset="0"/>
                <a:cs typeface="Times New Roman" panose="02020603050405020304" pitchFamily="18" charset="0"/>
              </a:rPr>
              <a:t>El Órgano Interno de Control de este Tribunal, de conformidad con las facultades establecidas en los artículos 8, fracción II, de la Ley de Responsabilidades Administrativas para el Estado de Morelos ; 53, fracción IX, de la Ley Orgánica del Tribunal de Justicia Administrativa del Estado de Morelos el  Órgano Interno de Control es el responsable de vigilar y verificar el debido cumplimiento de lo antes señalado.</a:t>
            </a:r>
          </a:p>
          <a:p>
            <a:pPr marL="742950" lvl="1" indent="-285750" algn="just">
              <a:buFont typeface="Arial" panose="020B0604020202020204" pitchFamily="34" charset="0"/>
              <a:buChar char="•"/>
            </a:pPr>
            <a:r>
              <a:rPr lang="es-MX" sz="1400" dirty="0">
                <a:solidFill>
                  <a:schemeClr val="tx1">
                    <a:lumMod val="50000"/>
                  </a:schemeClr>
                </a:solidFill>
                <a:latin typeface="Arial" panose="020B0604020202020204" pitchFamily="34" charset="0"/>
                <a:cs typeface="Times New Roman" panose="02020603050405020304" pitchFamily="18" charset="0"/>
              </a:rPr>
              <a:t>En caso de incumplimiento u omisiones a las disposiciones antes señaladas, las personas Servidoras Públicas de este Tribunal, se ubicarán en los supuestos de probables responsabilidades por las causas de las Faltas Administrativas correspondientes, establecidas en la Ley de Responsabilidades Administrativas para el Estado de Morelos y demás leyes aplicables.</a:t>
            </a:r>
            <a:endParaRPr lang="es-MX" sz="1400" dirty="0">
              <a:solidFill>
                <a:schemeClr val="tx1">
                  <a:lumMod val="50000"/>
                </a:schemeClr>
              </a:solidFill>
            </a:endParaRPr>
          </a:p>
        </p:txBody>
      </p:sp>
      <p:pic>
        <p:nvPicPr>
          <p:cNvPr id="4" name="Picture 2" descr="tja morelos">
            <a:extLst>
              <a:ext uri="{FF2B5EF4-FFF2-40B4-BE49-F238E27FC236}">
                <a16:creationId xmlns:a16="http://schemas.microsoft.com/office/drawing/2014/main" id="{6BB3F28C-506C-4673-AD9F-978EDD630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214" y="102661"/>
            <a:ext cx="1857375" cy="98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0576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3A99B4E4-ED61-497B-A69F-DC9750ED87ED}"/>
              </a:ext>
            </a:extLst>
          </p:cNvPr>
          <p:cNvSpPr>
            <a:spLocks noGrp="1"/>
          </p:cNvSpPr>
          <p:nvPr>
            <p:ph type="body" idx="1"/>
          </p:nvPr>
        </p:nvSpPr>
        <p:spPr>
          <a:xfrm>
            <a:off x="576667" y="1124126"/>
            <a:ext cx="8596668" cy="5419288"/>
          </a:xfrm>
        </p:spPr>
        <p:txBody>
          <a:bodyPr>
            <a:noAutofit/>
          </a:bodyPr>
          <a:lstStyle/>
          <a:p>
            <a:pPr algn="l"/>
            <a:endParaRPr lang="es-MX" sz="1800" b="0" i="0" u="none" strike="noStrike" baseline="0" dirty="0">
              <a:solidFill>
                <a:srgbClr val="000000"/>
              </a:solidFill>
              <a:latin typeface="Arial" panose="020B0604020202020204" pitchFamily="34" charset="0"/>
            </a:endParaRPr>
          </a:p>
          <a:p>
            <a:endParaRPr lang="es-MX" sz="1800" b="0" i="0" u="none" strike="noStrike" baseline="0" dirty="0">
              <a:latin typeface="Arial" panose="020B0604020202020204" pitchFamily="34" charset="0"/>
            </a:endParaRPr>
          </a:p>
          <a:p>
            <a:pPr marR="0" algn="just"/>
            <a:r>
              <a:rPr lang="es-MX" sz="1800" b="1" i="0" u="none" strike="noStrike" baseline="0" dirty="0">
                <a:solidFill>
                  <a:srgbClr val="3D3D3D"/>
                </a:solidFill>
                <a:latin typeface="Arial" panose="020B0604020202020204" pitchFamily="34" charset="0"/>
              </a:rPr>
              <a:t>¿Qué documentación es necesaria para agilizar el llenado del formato?</a:t>
            </a:r>
            <a:endParaRPr lang="es-MX" sz="1800" b="0" i="0" u="none" strike="noStrike" baseline="0" dirty="0">
              <a:solidFill>
                <a:srgbClr val="3D3D3D"/>
              </a:solidFill>
              <a:latin typeface="Arial" panose="020B0604020202020204" pitchFamily="34" charset="0"/>
            </a:endParaRPr>
          </a:p>
          <a:p>
            <a:pPr marR="0" algn="just"/>
            <a:r>
              <a:rPr lang="es-MX" sz="1800" b="0" i="0" u="none" strike="noStrike" baseline="0" dirty="0">
                <a:solidFill>
                  <a:schemeClr val="tx1">
                    <a:lumMod val="50000"/>
                  </a:schemeClr>
                </a:solidFill>
                <a:latin typeface="Arial" panose="020B0604020202020204" pitchFamily="34" charset="0"/>
              </a:rPr>
              <a:t>a)Escrituras de bienes inmuebles.</a:t>
            </a:r>
          </a:p>
          <a:p>
            <a:pPr marR="0" algn="just"/>
            <a:r>
              <a:rPr lang="es-MX" sz="1800" b="0" i="0" u="none" strike="noStrike" baseline="0" dirty="0">
                <a:solidFill>
                  <a:schemeClr val="tx1">
                    <a:lumMod val="50000"/>
                  </a:schemeClr>
                </a:solidFill>
                <a:latin typeface="Arial" panose="020B0604020202020204" pitchFamily="34" charset="0"/>
              </a:rPr>
              <a:t>b)Facturas de vehículos y bienes muebles.</a:t>
            </a:r>
          </a:p>
          <a:p>
            <a:pPr marR="0" algn="just"/>
            <a:r>
              <a:rPr lang="es-ES" sz="1800" b="0" i="0" u="none" strike="noStrike" baseline="0" dirty="0">
                <a:solidFill>
                  <a:schemeClr val="tx1">
                    <a:lumMod val="50000"/>
                  </a:schemeClr>
                </a:solidFill>
                <a:latin typeface="Arial" panose="020B0604020202020204" pitchFamily="34" charset="0"/>
              </a:rPr>
              <a:t>c)Contratos y estados de cuenta de ahorros, inversiones, fideicomisos, otro tipo de valores en moneda o metales, en cuentas nacionales o del extranjero.</a:t>
            </a:r>
          </a:p>
          <a:p>
            <a:pPr marR="0" algn="just"/>
            <a:r>
              <a:rPr lang="es-MX" sz="1800" b="0" i="0" u="none" strike="noStrike" baseline="0" dirty="0">
                <a:solidFill>
                  <a:schemeClr val="tx1">
                    <a:lumMod val="50000"/>
                  </a:schemeClr>
                </a:solidFill>
                <a:latin typeface="Arial" panose="020B0604020202020204" pitchFamily="34" charset="0"/>
              </a:rPr>
              <a:t>d)Detalle de acciones y participaciones en sociedades o empresas, fundaciones nacionales o extranjeras y detalle de derechos fiduciarios, derechos adquiridos por herencia, así como de cuentas por cobrar.</a:t>
            </a:r>
          </a:p>
          <a:p>
            <a:pPr marR="0" algn="just"/>
            <a:r>
              <a:rPr lang="es-MX" sz="1800" b="0" i="0" u="none" strike="noStrike" baseline="0" dirty="0">
                <a:solidFill>
                  <a:schemeClr val="tx1">
                    <a:lumMod val="50000"/>
                  </a:schemeClr>
                </a:solidFill>
                <a:latin typeface="Arial" panose="020B0604020202020204" pitchFamily="34" charset="0"/>
              </a:rPr>
              <a:t>e)Comprobantes de percepción de sueldo y otro tipo de ingresos o la constancia de percepciones y retenciones del SAT.</a:t>
            </a:r>
          </a:p>
          <a:p>
            <a:pPr marR="0" algn="just"/>
            <a:r>
              <a:rPr lang="es-MX" sz="1800" b="0" i="0" u="none" strike="noStrike" baseline="0" dirty="0">
                <a:solidFill>
                  <a:schemeClr val="tx1">
                    <a:lumMod val="50000"/>
                  </a:schemeClr>
                </a:solidFill>
                <a:latin typeface="Arial" panose="020B0604020202020204" pitchFamily="34" charset="0"/>
              </a:rPr>
              <a:t>f)Lo referente al patrimonio de los dependientes económicos.</a:t>
            </a:r>
          </a:p>
          <a:p>
            <a:pPr marR="0" algn="just"/>
            <a:r>
              <a:rPr lang="es-MX" sz="1800" b="0" i="0" u="none" strike="noStrike" baseline="0" dirty="0">
                <a:solidFill>
                  <a:schemeClr val="tx1">
                    <a:lumMod val="50000"/>
                  </a:schemeClr>
                </a:solidFill>
                <a:latin typeface="Arial" panose="020B0604020202020204" pitchFamily="34" charset="0"/>
              </a:rPr>
              <a:t>g)Contratos y estados de cuenta de gravámenes y adeudos de toda naturaleza.</a:t>
            </a:r>
          </a:p>
        </p:txBody>
      </p:sp>
      <p:pic>
        <p:nvPicPr>
          <p:cNvPr id="4" name="Picture 2" descr="tja morelos">
            <a:extLst>
              <a:ext uri="{FF2B5EF4-FFF2-40B4-BE49-F238E27FC236}">
                <a16:creationId xmlns:a16="http://schemas.microsoft.com/office/drawing/2014/main" id="{6BB3F28C-506C-4673-AD9F-978EDD630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103" y="138988"/>
            <a:ext cx="1857375" cy="98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7555F68B-4A20-4AB5-8D1E-DE01946752B5}"/>
              </a:ext>
            </a:extLst>
          </p:cNvPr>
          <p:cNvSpPr>
            <a:spLocks noGrp="1"/>
          </p:cNvSpPr>
          <p:nvPr>
            <p:ph type="title"/>
          </p:nvPr>
        </p:nvSpPr>
        <p:spPr>
          <a:xfrm>
            <a:off x="1988190" y="-172678"/>
            <a:ext cx="6946086" cy="1826581"/>
          </a:xfrm>
        </p:spPr>
        <p:txBody>
          <a:bodyPr>
            <a:normAutofit fontScale="90000"/>
          </a:bodyPr>
          <a:lstStyle/>
          <a:p>
            <a:pPr algn="ctr"/>
            <a:r>
              <a:rPr lang="es-MX" dirty="0"/>
              <a:t>Declaración de Situación Patrimonial y de intereses 2022</a:t>
            </a:r>
          </a:p>
        </p:txBody>
      </p:sp>
    </p:spTree>
    <p:extLst>
      <p:ext uri="{BB962C8B-B14F-4D97-AF65-F5344CB8AC3E}">
        <p14:creationId xmlns:p14="http://schemas.microsoft.com/office/powerpoint/2010/main" val="1900330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3A99B4E4-ED61-497B-A69F-DC9750ED87ED}"/>
              </a:ext>
            </a:extLst>
          </p:cNvPr>
          <p:cNvSpPr>
            <a:spLocks noGrp="1"/>
          </p:cNvSpPr>
          <p:nvPr>
            <p:ph type="body" idx="1"/>
          </p:nvPr>
        </p:nvSpPr>
        <p:spPr>
          <a:xfrm>
            <a:off x="475999" y="1190668"/>
            <a:ext cx="8596668" cy="5419288"/>
          </a:xfrm>
        </p:spPr>
        <p:txBody>
          <a:bodyPr>
            <a:noAutofit/>
          </a:bodyPr>
          <a:lstStyle/>
          <a:p>
            <a:pPr algn="l"/>
            <a:endParaRPr lang="es-MX" sz="1800" b="0" i="0" u="none" strike="noStrike" baseline="0" dirty="0">
              <a:solidFill>
                <a:srgbClr val="000000"/>
              </a:solidFill>
              <a:latin typeface="Arial" panose="020B0604020202020204" pitchFamily="34" charset="0"/>
            </a:endParaRPr>
          </a:p>
          <a:p>
            <a:pPr marR="0" algn="just"/>
            <a:endParaRPr lang="es-MX" sz="1800" b="0" i="0" u="none" strike="noStrike" baseline="0" dirty="0">
              <a:solidFill>
                <a:schemeClr val="tx1"/>
              </a:solidFill>
              <a:latin typeface="Arial" panose="020B0604020202020204" pitchFamily="34" charset="0"/>
            </a:endParaRPr>
          </a:p>
          <a:p>
            <a:pPr marR="0" algn="just"/>
            <a:r>
              <a:rPr lang="es-MX" sz="1800" b="0" i="0" u="none" strike="noStrike" baseline="0" dirty="0">
                <a:solidFill>
                  <a:schemeClr val="tx1">
                    <a:lumMod val="50000"/>
                  </a:schemeClr>
                </a:solidFill>
                <a:latin typeface="Arial" panose="020B0604020202020204" pitchFamily="34" charset="0"/>
              </a:rPr>
              <a:t>Antes de iniciar el llenado de los formatos de Declaración de Modificación de Situación Patrimonial</a:t>
            </a:r>
            <a:r>
              <a:rPr lang="es-MX" sz="1800" dirty="0">
                <a:solidFill>
                  <a:schemeClr val="tx1">
                    <a:lumMod val="50000"/>
                  </a:schemeClr>
                </a:solidFill>
                <a:latin typeface="Arial" panose="020B0604020202020204" pitchFamily="34" charset="0"/>
              </a:rPr>
              <a:t> y </a:t>
            </a:r>
            <a:r>
              <a:rPr lang="es-MX" sz="1800" b="0" i="0" u="none" strike="noStrike" baseline="0" dirty="0">
                <a:solidFill>
                  <a:schemeClr val="tx1">
                    <a:lumMod val="50000"/>
                  </a:schemeClr>
                </a:solidFill>
                <a:latin typeface="Arial" panose="020B0604020202020204" pitchFamily="34" charset="0"/>
              </a:rPr>
              <a:t>Declaración de Intereses, se recomienda leer cuidadosamente las instrucciones para su llenado, así como las hojas de datos a llenar; en caso de requerir orientación, el Órgano Interno de Control del Tribunal de Justicia Administrativa del Estado de  Morelos orientará y asesorará respecto de los aspectos de cumplimiento normativo en el llenado de la Declaración. </a:t>
            </a:r>
          </a:p>
          <a:p>
            <a:pPr marR="0" algn="just"/>
            <a:endParaRPr lang="es-MX" sz="1800" dirty="0">
              <a:solidFill>
                <a:schemeClr val="tx1">
                  <a:lumMod val="50000"/>
                </a:schemeClr>
              </a:solidFill>
              <a:latin typeface="Arial" panose="020B0604020202020204" pitchFamily="34" charset="0"/>
            </a:endParaRPr>
          </a:p>
          <a:p>
            <a:pPr marL="285750" marR="0" indent="-285750" algn="just">
              <a:buFont typeface="Wingdings" panose="05000000000000000000" pitchFamily="2" charset="2"/>
              <a:buChar char="ü"/>
            </a:pPr>
            <a:r>
              <a:rPr lang="es-MX" sz="1800" b="0" i="0" u="none" strike="noStrike" baseline="0" dirty="0">
                <a:solidFill>
                  <a:schemeClr val="tx1">
                    <a:lumMod val="50000"/>
                  </a:schemeClr>
                </a:solidFill>
                <a:latin typeface="Arial" panose="020B0604020202020204" pitchFamily="34" charset="0"/>
              </a:rPr>
              <a:t>El Órgano Interno de Control de este Tribunal orientará y asesorará respecto de los aspectos del cumplimiento normativo en el llenado de la Declaración, estableciendo para su presentación y recepción el siguiente mecanismo:</a:t>
            </a:r>
          </a:p>
        </p:txBody>
      </p:sp>
      <p:pic>
        <p:nvPicPr>
          <p:cNvPr id="4" name="Picture 2" descr="tja morelos">
            <a:extLst>
              <a:ext uri="{FF2B5EF4-FFF2-40B4-BE49-F238E27FC236}">
                <a16:creationId xmlns:a16="http://schemas.microsoft.com/office/drawing/2014/main" id="{6BB3F28C-506C-4673-AD9F-978EDD630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999" y="113183"/>
            <a:ext cx="1857375" cy="98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ítulo 1">
            <a:extLst>
              <a:ext uri="{FF2B5EF4-FFF2-40B4-BE49-F238E27FC236}">
                <a16:creationId xmlns:a16="http://schemas.microsoft.com/office/drawing/2014/main" id="{E2CC8F0B-3DA8-4986-BA92-F97F11B76865}"/>
              </a:ext>
            </a:extLst>
          </p:cNvPr>
          <p:cNvSpPr>
            <a:spLocks noGrp="1"/>
          </p:cNvSpPr>
          <p:nvPr>
            <p:ph type="title"/>
          </p:nvPr>
        </p:nvSpPr>
        <p:spPr>
          <a:xfrm>
            <a:off x="1809802" y="-223012"/>
            <a:ext cx="7566871" cy="1657529"/>
          </a:xfrm>
        </p:spPr>
        <p:txBody>
          <a:bodyPr/>
          <a:lstStyle/>
          <a:p>
            <a:pPr algn="ctr"/>
            <a:r>
              <a:rPr lang="es-MX" dirty="0"/>
              <a:t>Declaración de Situación Patrimonial y de intereses 2022</a:t>
            </a:r>
          </a:p>
        </p:txBody>
      </p:sp>
    </p:spTree>
    <p:extLst>
      <p:ext uri="{BB962C8B-B14F-4D97-AF65-F5344CB8AC3E}">
        <p14:creationId xmlns:p14="http://schemas.microsoft.com/office/powerpoint/2010/main" val="3611814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3A99B4E4-ED61-497B-A69F-DC9750ED87ED}"/>
              </a:ext>
            </a:extLst>
          </p:cNvPr>
          <p:cNvSpPr>
            <a:spLocks noGrp="1"/>
          </p:cNvSpPr>
          <p:nvPr>
            <p:ph type="body" idx="1"/>
          </p:nvPr>
        </p:nvSpPr>
        <p:spPr>
          <a:xfrm>
            <a:off x="475999" y="1190668"/>
            <a:ext cx="8596668" cy="5419288"/>
          </a:xfrm>
        </p:spPr>
        <p:txBody>
          <a:bodyPr>
            <a:noAutofit/>
          </a:bodyPr>
          <a:lstStyle/>
          <a:p>
            <a:pPr algn="l"/>
            <a:endParaRPr lang="es-MX" sz="1800" b="0" i="0" u="none" strike="noStrike" baseline="0" dirty="0">
              <a:solidFill>
                <a:srgbClr val="000000"/>
              </a:solidFill>
              <a:latin typeface="Arial" panose="020B0604020202020204" pitchFamily="34" charset="0"/>
            </a:endParaRPr>
          </a:p>
          <a:p>
            <a:pPr marL="285750" marR="0" indent="-285750" algn="just">
              <a:buFont typeface="Arial" panose="020B0604020202020204" pitchFamily="34" charset="0"/>
              <a:buChar char="•"/>
            </a:pPr>
            <a:r>
              <a:rPr lang="es-MX" sz="1800" dirty="0">
                <a:solidFill>
                  <a:schemeClr val="tx1">
                    <a:lumMod val="50000"/>
                  </a:schemeClr>
                </a:solidFill>
                <a:latin typeface="Arial" panose="020B0604020202020204" pitchFamily="34" charset="0"/>
              </a:rPr>
              <a:t>En la página oficial del Tribunal de Justicia Administrativa, en el apartado de Declaración Patrimonial, se encontrará la liga </a:t>
            </a:r>
            <a:r>
              <a:rPr lang="es-MX" sz="1800" dirty="0">
                <a:solidFill>
                  <a:srgbClr val="002060"/>
                </a:solidFill>
                <a:latin typeface="Arial" panose="020B0604020202020204" pitchFamily="34" charset="0"/>
                <a:hlinkClick r:id="rId2">
                  <a:extLst>
                    <a:ext uri="{A12FA001-AC4F-418D-AE19-62706E023703}">
                      <ahyp:hlinkClr xmlns:ahyp="http://schemas.microsoft.com/office/drawing/2018/hyperlinkcolor" val="tx"/>
                    </a:ext>
                  </a:extLst>
                </a:hlinkClick>
              </a:rPr>
              <a:t>https://declara.tjamorelos.online/login</a:t>
            </a:r>
            <a:r>
              <a:rPr lang="es-MX" sz="1800" dirty="0">
                <a:solidFill>
                  <a:srgbClr val="002060"/>
                </a:solidFill>
                <a:latin typeface="Arial" panose="020B0604020202020204" pitchFamily="34" charset="0"/>
              </a:rPr>
              <a:t>,</a:t>
            </a:r>
            <a:r>
              <a:rPr lang="es-MX" sz="1800" dirty="0">
                <a:solidFill>
                  <a:schemeClr val="tx1"/>
                </a:solidFill>
                <a:latin typeface="Arial" panose="020B0604020202020204" pitchFamily="34" charset="0"/>
              </a:rPr>
              <a:t> </a:t>
            </a:r>
            <a:r>
              <a:rPr lang="es-MX" sz="1800" dirty="0">
                <a:solidFill>
                  <a:schemeClr val="tx1">
                    <a:lumMod val="50000"/>
                  </a:schemeClr>
                </a:solidFill>
                <a:latin typeface="Arial" panose="020B0604020202020204" pitchFamily="34" charset="0"/>
              </a:rPr>
              <a:t>en dicha liga electrónica se deberá realizar el registro con un usuario y clave para acceder al sistema y presentar las declaraciones patrimoniales. </a:t>
            </a:r>
          </a:p>
          <a:p>
            <a:pPr marR="0" algn="just"/>
            <a:endParaRPr lang="es-MX" sz="1800" dirty="0">
              <a:solidFill>
                <a:schemeClr val="tx1"/>
              </a:solidFill>
              <a:latin typeface="Arial" panose="020B0604020202020204" pitchFamily="34" charset="0"/>
            </a:endParaRPr>
          </a:p>
          <a:p>
            <a:pPr marR="0" algn="just"/>
            <a:endParaRPr lang="es-MX" sz="1800" dirty="0">
              <a:solidFill>
                <a:schemeClr val="tx1"/>
              </a:solidFill>
              <a:latin typeface="Arial" panose="020B0604020202020204" pitchFamily="34" charset="0"/>
            </a:endParaRPr>
          </a:p>
          <a:p>
            <a:pPr marR="0" algn="just"/>
            <a:endParaRPr lang="es-MX" sz="1800" dirty="0">
              <a:solidFill>
                <a:schemeClr val="tx1"/>
              </a:solidFill>
              <a:latin typeface="Arial" panose="020B0604020202020204" pitchFamily="34" charset="0"/>
            </a:endParaRPr>
          </a:p>
          <a:p>
            <a:pPr marR="0" algn="just"/>
            <a:endParaRPr lang="es-MX" sz="1800" dirty="0">
              <a:solidFill>
                <a:schemeClr val="tx1"/>
              </a:solidFill>
              <a:latin typeface="Arial" panose="020B0604020202020204" pitchFamily="34" charset="0"/>
            </a:endParaRPr>
          </a:p>
          <a:p>
            <a:pPr marR="0" algn="just"/>
            <a:endParaRPr lang="es-MX" sz="1800" b="0" i="0" u="none" strike="noStrike" baseline="0" dirty="0">
              <a:solidFill>
                <a:schemeClr val="tx1"/>
              </a:solidFill>
              <a:latin typeface="Arial" panose="020B0604020202020204" pitchFamily="34" charset="0"/>
            </a:endParaRPr>
          </a:p>
        </p:txBody>
      </p:sp>
      <p:pic>
        <p:nvPicPr>
          <p:cNvPr id="4" name="Picture 2" descr="tja morelos">
            <a:extLst>
              <a:ext uri="{FF2B5EF4-FFF2-40B4-BE49-F238E27FC236}">
                <a16:creationId xmlns:a16="http://schemas.microsoft.com/office/drawing/2014/main" id="{6BB3F28C-506C-4673-AD9F-978EDD630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600" y="113183"/>
            <a:ext cx="1857375" cy="98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ítulo 1">
            <a:extLst>
              <a:ext uri="{FF2B5EF4-FFF2-40B4-BE49-F238E27FC236}">
                <a16:creationId xmlns:a16="http://schemas.microsoft.com/office/drawing/2014/main" id="{E2CC8F0B-3DA8-4986-BA92-F97F11B76865}"/>
              </a:ext>
            </a:extLst>
          </p:cNvPr>
          <p:cNvSpPr>
            <a:spLocks noGrp="1"/>
          </p:cNvSpPr>
          <p:nvPr>
            <p:ph type="title"/>
          </p:nvPr>
        </p:nvSpPr>
        <p:spPr>
          <a:xfrm>
            <a:off x="1809802" y="-223012"/>
            <a:ext cx="7566871" cy="1657529"/>
          </a:xfrm>
        </p:spPr>
        <p:txBody>
          <a:bodyPr/>
          <a:lstStyle/>
          <a:p>
            <a:pPr algn="ctr"/>
            <a:r>
              <a:rPr lang="es-MX" dirty="0"/>
              <a:t>Declaración de Situación Patrimonial y de intereses 2022</a:t>
            </a:r>
          </a:p>
        </p:txBody>
      </p:sp>
      <p:pic>
        <p:nvPicPr>
          <p:cNvPr id="5" name="Imagen 4">
            <a:extLst>
              <a:ext uri="{FF2B5EF4-FFF2-40B4-BE49-F238E27FC236}">
                <a16:creationId xmlns:a16="http://schemas.microsoft.com/office/drawing/2014/main" id="{60440D80-6E8A-4490-9F46-4A25599D12A2}"/>
              </a:ext>
            </a:extLst>
          </p:cNvPr>
          <p:cNvPicPr>
            <a:picLocks noChangeAspect="1"/>
          </p:cNvPicPr>
          <p:nvPr/>
        </p:nvPicPr>
        <p:blipFill rotWithShape="1">
          <a:blip r:embed="rId4"/>
          <a:srcRect b="3689"/>
          <a:stretch/>
        </p:blipFill>
        <p:spPr>
          <a:xfrm>
            <a:off x="1650023" y="2986482"/>
            <a:ext cx="6772523" cy="3489820"/>
          </a:xfrm>
          <a:prstGeom prst="rect">
            <a:avLst/>
          </a:prstGeom>
        </p:spPr>
      </p:pic>
    </p:spTree>
    <p:extLst>
      <p:ext uri="{BB962C8B-B14F-4D97-AF65-F5344CB8AC3E}">
        <p14:creationId xmlns:p14="http://schemas.microsoft.com/office/powerpoint/2010/main" val="3908508317"/>
      </p:ext>
    </p:extLst>
  </p:cSld>
  <p:clrMapOvr>
    <a:masterClrMapping/>
  </p:clrMapOvr>
</p:sld>
</file>

<file path=ppt/theme/theme1.xml><?xml version="1.0" encoding="utf-8"?>
<a:theme xmlns:a="http://schemas.openxmlformats.org/drawingml/2006/main" name="Faceta">
  <a:themeElements>
    <a:clrScheme name="Personalizado 24">
      <a:dk1>
        <a:srgbClr val="3F3F3F"/>
      </a:dk1>
      <a:lt1>
        <a:sysClr val="window" lastClr="FFFFFF"/>
      </a:lt1>
      <a:dk2>
        <a:srgbClr val="BFBFBF"/>
      </a:dk2>
      <a:lt2>
        <a:srgbClr val="B20000"/>
      </a:lt2>
      <a:accent1>
        <a:srgbClr val="9A1D00"/>
      </a:accent1>
      <a:accent2>
        <a:srgbClr val="BFBFBF"/>
      </a:accent2>
      <a:accent3>
        <a:srgbClr val="A5A5A5"/>
      </a:accent3>
      <a:accent4>
        <a:srgbClr val="7F8FA9"/>
      </a:accent4>
      <a:accent5>
        <a:srgbClr val="BE0202"/>
      </a:accent5>
      <a:accent6>
        <a:srgbClr val="BFBFBF"/>
      </a:accent6>
      <a:hlink>
        <a:srgbClr val="D8D8D8"/>
      </a:hlink>
      <a:folHlink>
        <a:srgbClr val="9B9B9B"/>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icrosu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5969</TotalTime>
  <Words>1303</Words>
  <Application>Microsoft Office PowerPoint</Application>
  <PresentationFormat>Panorámica</PresentationFormat>
  <Paragraphs>75</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Calibri</vt:lpstr>
      <vt:lpstr>Trebuchet MS</vt:lpstr>
      <vt:lpstr>Wingdings</vt:lpstr>
      <vt:lpstr>Wingdings 3</vt:lpstr>
      <vt:lpstr>Faceta</vt:lpstr>
      <vt:lpstr>DECLARACIÓN DE SITUACIÓN PATRIMONIAL Y DE INTERESES 2022</vt:lpstr>
      <vt:lpstr>Del 1 al 31 de mayo, debemos presentar nuestra declaración patrimonial y de intereses 2021</vt:lpstr>
      <vt:lpstr>Declaración de Situación Patrimonial y de intereses 2022</vt:lpstr>
      <vt:lpstr>Declaración de Situación Patrimonial y de intereses 2022</vt:lpstr>
      <vt:lpstr>Declaración de Situación Patrimonial y de intereses 2022</vt:lpstr>
      <vt:lpstr>Declaración de Situación Patrimonial y de intereses 2022</vt:lpstr>
      <vt:lpstr>Declaración de Situación Patrimonial y de intereses 2022</vt:lpstr>
      <vt:lpstr>Declaración de Situación Patrimonial y de intereses 2022</vt:lpstr>
      <vt:lpstr>Declaración de Situación Patrimonial y de intereses 2022</vt:lpstr>
      <vt:lpstr>Declaración de Situación Patrimonial y de intereses 2022</vt:lpstr>
      <vt:lpstr>Declaración de Situación Patrimonial y de intereses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DECLARACIÓN DE SITUACIÓN PATRIMONIAL Y DE INTERESES 2020.</dc:title>
  <dc:creator>TJA Morelos 33</dc:creator>
  <cp:lastModifiedBy>TJA Morelos 33</cp:lastModifiedBy>
  <cp:revision>28</cp:revision>
  <cp:lastPrinted>2021-04-29T19:00:37Z</cp:lastPrinted>
  <dcterms:created xsi:type="dcterms:W3CDTF">2021-03-19T18:35:20Z</dcterms:created>
  <dcterms:modified xsi:type="dcterms:W3CDTF">2022-04-19T18:30:11Z</dcterms:modified>
</cp:coreProperties>
</file>